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</p:sldMasterIdLst>
  <p:notesMasterIdLst>
    <p:notesMasterId r:id="rId16"/>
  </p:notesMasterIdLst>
  <p:handoutMasterIdLst>
    <p:handoutMasterId r:id="rId17"/>
  </p:handoutMasterIdLst>
  <p:sldIdLst>
    <p:sldId id="281" r:id="rId5"/>
    <p:sldId id="355" r:id="rId6"/>
    <p:sldId id="283" r:id="rId7"/>
    <p:sldId id="362" r:id="rId8"/>
    <p:sldId id="351" r:id="rId9"/>
    <p:sldId id="361" r:id="rId10"/>
    <p:sldId id="363" r:id="rId11"/>
    <p:sldId id="364" r:id="rId12"/>
    <p:sldId id="365" r:id="rId13"/>
    <p:sldId id="366" r:id="rId14"/>
    <p:sldId id="35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60" userDrawn="1">
          <p15:clr>
            <a:srgbClr val="A4A3A4"/>
          </p15:clr>
        </p15:guide>
        <p15:guide id="2" pos="7392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76861" autoAdjust="0"/>
  </p:normalViewPr>
  <p:slideViewPr>
    <p:cSldViewPr snapToGrid="0">
      <p:cViewPr varScale="1">
        <p:scale>
          <a:sx n="86" d="100"/>
          <a:sy n="86" d="100"/>
        </p:scale>
        <p:origin x="908" y="76"/>
      </p:cViewPr>
      <p:guideLst>
        <p:guide pos="360"/>
        <p:guide pos="7392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EB018AA-DEA7-448F-AE2F-C3D13A0F02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B87A71-96EB-4108-95A3-855A4C3601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47F05-0506-494A-8060-3F395B947DF9}" type="datetimeFigureOut">
              <a:rPr lang="en-US" smtClean="0"/>
              <a:t>24-Nov-25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45591A-E83D-4F8A-B064-12B29D3154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AF2308-535F-471C-9423-3467454C92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1E857-36B8-43F1-9D87-FE508167B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2314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C0A13-3F3D-45D4-B17C-1E0ACF36A6FB}" type="datetimeFigureOut">
              <a:rPr lang="en-US" smtClean="0"/>
              <a:t>24-Nov-25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FAAAB6-A2C6-4A85-A3A1-98EFBA61C9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752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Здравейте, казвам се Емре Мюмюн. Днес ще ви представя моето решение за разпознаване на пътни знаци – по-конкретно Вариант Б, който обхваща знаците 'STOP' и 'Забранен вход'. Целта на проекта е да се постигне бърза и точна детекция, използвайки класически методи на компютърното зрение.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AA36B1-75F6-458C-B388-8BC01E9857C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20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Тук виждате финалните резултати от работата на алгоритъма. Той е изключително оптимизиран. Дори при огромно изображение с резолюция </a:t>
            </a:r>
            <a:r>
              <a:rPr lang="ru-RU" b="1" dirty="0"/>
              <a:t>16K</a:t>
            </a:r>
            <a:r>
              <a:rPr lang="ru-RU" dirty="0"/>
              <a:t> (15360x8380), обработката отнема едва </a:t>
            </a:r>
            <a:r>
              <a:rPr lang="ru-RU" b="1" dirty="0"/>
              <a:t>56.74 милисекунди</a:t>
            </a:r>
            <a:r>
              <a:rPr lang="ru-RU" dirty="0"/>
              <a:t>. При стандартна снимка времето пада до </a:t>
            </a:r>
            <a:r>
              <a:rPr lang="ru-RU" b="1" dirty="0"/>
              <a:t>5.45 милисекунди</a:t>
            </a:r>
            <a:r>
              <a:rPr lang="ru-RU" dirty="0"/>
              <a:t>. Това прави решението подходящо за работа в реално време.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AAB6-A2C6-4A85-A3A1-98EFBA61C96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8728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Това беше моето представяне на тема 'Разпознаване на пътни знаци'. Благодаря ви за вниманието!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AAB6-A2C6-4A85-A3A1-98EFBA61C96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868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Тук виждате цялостната архитектура на решението, организирана като 'Vertical Pipeline' или последователна обработка. Процесът преминава през 5 основни стъпки: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Нормализация</a:t>
            </a:r>
            <a:r>
              <a:rPr lang="ru-RU" dirty="0"/>
              <a:t> на входното изображение.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Пре-процесинг</a:t>
            </a:r>
            <a:r>
              <a:rPr lang="ru-RU" dirty="0"/>
              <a:t> за изчистване на шума.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Локализация</a:t>
            </a:r>
            <a:r>
              <a:rPr lang="ru-RU" dirty="0"/>
              <a:t> за намиране на червените зони (ROI).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Обработка</a:t>
            </a:r>
            <a:r>
              <a:rPr lang="ru-RU" dirty="0"/>
              <a:t> на тези зони.</a:t>
            </a:r>
          </a:p>
          <a:p>
            <a:pPr>
              <a:buFont typeface="+mj-lt"/>
              <a:buAutoNum type="arabicPeriod"/>
            </a:pPr>
            <a:r>
              <a:rPr lang="ru-RU" dirty="0"/>
              <a:t>И финална </a:t>
            </a:r>
            <a:r>
              <a:rPr lang="ru-RU" b="1" dirty="0"/>
              <a:t>класификация</a:t>
            </a:r>
            <a:r>
              <a:rPr lang="ru-RU" dirty="0"/>
              <a:t> чрез логика на централната ивица.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AAB6-A2C6-4A85-A3A1-98EFBA61C96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150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effectLst/>
                <a:latin typeface="Google Sans Text"/>
              </a:rPr>
              <a:t>Нека разгледаме първите стъпки в детайли.</a:t>
            </a:r>
          </a:p>
          <a:p>
            <a:r>
              <a:rPr lang="ru-RU" dirty="0">
                <a:effectLst/>
                <a:latin typeface="Google Sans Text"/>
              </a:rPr>
              <a:t>Първо, извършваме преоразмеряване до ширина от 800px, запазвайки пропорциите5. Това е важно, за да имаме консистентни параметри за площ и филтриране, независимо дали камерата е с 4K резолюция или по-ниска6.</a:t>
            </a:r>
          </a:p>
          <a:p>
            <a:r>
              <a:rPr lang="ru-RU" dirty="0">
                <a:effectLst/>
                <a:latin typeface="Google Sans Text"/>
              </a:rPr>
              <a:t>След това преминаваме към </a:t>
            </a:r>
            <a:r>
              <a:rPr lang="ru-RU" b="1" dirty="0">
                <a:effectLst/>
                <a:latin typeface="Google Sans Text"/>
              </a:rPr>
              <a:t>HSV маскиране</a:t>
            </a:r>
            <a:r>
              <a:rPr lang="ru-RU" dirty="0">
                <a:effectLst/>
                <a:latin typeface="Google Sans Text"/>
              </a:rPr>
              <a:t>. Използвам HSV цветови модел вместо RGB, защото е по-устойчив на промени в осветлението. Тъй като червеният цвят 'обгръща' цветовия кръг (намира се и в началото, и в края на спектъра), комбинирам два диапазона: 0-10 и 170-180.</a:t>
            </a:r>
          </a:p>
          <a:p>
            <a:r>
              <a:rPr lang="ru-RU" dirty="0">
                <a:effectLst/>
                <a:latin typeface="Google Sans Text"/>
              </a:rPr>
              <a:t>Накрая прилагам </a:t>
            </a:r>
            <a:r>
              <a:rPr lang="ru-RU" b="1" dirty="0">
                <a:effectLst/>
                <a:latin typeface="Google Sans Text"/>
              </a:rPr>
              <a:t>Гаусово замъгляване</a:t>
            </a:r>
            <a:r>
              <a:rPr lang="ru-RU" dirty="0">
                <a:effectLst/>
                <a:latin typeface="Google Sans Text"/>
              </a:rPr>
              <a:t> (5x5 филтър). Това изглажда 'зърнистостта' и помага на алгоритъма да вижда плътни форми, а не отделни пиксели</a:t>
            </a:r>
            <a:r>
              <a:rPr lang="ru-RU" baseline="30000" dirty="0">
                <a:effectLst/>
                <a:latin typeface="Google Sans Text"/>
              </a:rPr>
              <a:t>9</a:t>
            </a:r>
            <a:r>
              <a:rPr lang="ru-RU" dirty="0">
                <a:effectLst/>
                <a:latin typeface="Google Sans Text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AAB6-A2C6-4A85-A3A1-98EFBA61C96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083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този слайд виждате визуалния резултат от процеса. От реална пътна обстановка с много обекти, чрез комбинирането на двете червени маски, успяваме да изолираме само интересуващите ни червени обекти върху черен фон 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AAB6-A2C6-4A85-A3A1-98EFBA61C96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798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effectLst/>
                <a:latin typeface="Google Sans Text"/>
              </a:rPr>
              <a:t>След като сме открили червените петна, трябва да разберем кои от тях са пътни знаци. Тук прилагам два филтъра за </a:t>
            </a:r>
            <a:r>
              <a:rPr lang="ru-RU" b="1" dirty="0">
                <a:effectLst/>
                <a:latin typeface="Google Sans Text"/>
              </a:rPr>
              <a:t>геометрична селекция</a:t>
            </a:r>
            <a:r>
              <a:rPr lang="ru-RU" dirty="0">
                <a:effectLst/>
                <a:latin typeface="Google Sans Text"/>
              </a:rPr>
              <a:t>:</a:t>
            </a:r>
          </a:p>
          <a:p>
            <a:pPr>
              <a:buFont typeface="+mj-lt"/>
              <a:buAutoNum type="arabicPeriod"/>
            </a:pPr>
            <a:r>
              <a:rPr lang="ru-RU" b="1" dirty="0">
                <a:effectLst/>
                <a:latin typeface="Google Sans Text"/>
              </a:rPr>
              <a:t>Филтър за размер:</a:t>
            </a:r>
            <a:r>
              <a:rPr lang="ru-RU" dirty="0">
                <a:effectLst/>
                <a:latin typeface="Google Sans Text"/>
              </a:rPr>
              <a:t> Проверявам дали площта е над определен минимум (MIN_AREA), за да елиминирам визуалния шум и далечните малки детайли.</a:t>
            </a:r>
          </a:p>
          <a:p>
            <a:pPr>
              <a:buFont typeface="+mj-lt"/>
              <a:buAutoNum type="arabicPeriod"/>
            </a:pPr>
            <a:r>
              <a:rPr lang="ru-RU" b="1" dirty="0">
                <a:effectLst/>
                <a:latin typeface="Google Sans Text"/>
              </a:rPr>
              <a:t>Филтър за пропорция (Aspect Ratio):</a:t>
            </a:r>
            <a:r>
              <a:rPr lang="ru-RU" dirty="0">
                <a:effectLst/>
                <a:latin typeface="Google Sans Text"/>
              </a:rPr>
              <a:t> Изчислявам отношението ширина към височина Width / Height. Тъй като и двата знака са с приблизително квадратна рамка, търся обекти с отношение между 0.75 и 1.25. Това автоматично премахва широки обекти като брони на коли или високи обекти като стълбове</a:t>
            </a:r>
            <a:r>
              <a:rPr lang="ru-RU" baseline="30000" dirty="0">
                <a:effectLst/>
                <a:latin typeface="Google Sans Text"/>
              </a:rPr>
              <a:t>13</a:t>
            </a:r>
            <a:r>
              <a:rPr lang="ru-RU" dirty="0">
                <a:effectLst/>
                <a:latin typeface="Google Sans Text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AAB6-A2C6-4A85-A3A1-98EFBA61C96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002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След като сме намерили кандидатите, изрязваме зоната на интерес (ROI Crop) и я подлагаме на допълнителна обработка. Използвам </a:t>
            </a:r>
            <a:r>
              <a:rPr lang="ru-RU" b="1" dirty="0"/>
              <a:t>CLAHE</a:t>
            </a:r>
            <a:r>
              <a:rPr lang="ru-RU" dirty="0"/>
              <a:t> (за подобряване на контраста) в комбинация с </a:t>
            </a:r>
            <a:r>
              <a:rPr lang="ru-RU" b="1" dirty="0"/>
              <a:t>Otsu бинаризация</a:t>
            </a:r>
            <a:r>
              <a:rPr lang="ru-RU" dirty="0"/>
              <a:t>. Това е ключово за адаптиране към различни условия на осветеност – независимо дали е слънчево или облачно.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AAB6-A2C6-4A85-A3A1-98EFBA61C96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323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Какво представлява бинаризацията на практика? Тя превръща сивото изображение в чисто черно-бяла маска. Алгоритъмът на Otsu автоматично анализира хистограмата на изображението и намира 'долината' между тъмния фон и светлите букви. Резултатът е, че всеки пиксел става или напълно черен (0), или напълно бял (255), без междинни нюанси, което прави следващата стъпка изключително прецизна.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AAB6-A2C6-4A85-A3A1-98EFBA61C96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0670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Стигаме до сърцето на алгоритъма – </a:t>
            </a:r>
            <a:r>
              <a:rPr lang="ru-RU" b="1" dirty="0"/>
              <a:t>Класификацията чрез логика на централната ивица</a:t>
            </a:r>
            <a:r>
              <a:rPr lang="ru-RU" dirty="0"/>
              <a:t>. Вместо да използвам тежки невронни мрежи, аз анализирам пикселите в средата на знака. Сканирам централната хоризонтална зона и меря съотношението на белите пиксели:</a:t>
            </a:r>
          </a:p>
          <a:p>
            <a:pPr>
              <a:buFont typeface="Arial" panose="020B0604020202020204" pitchFamily="34" charset="0"/>
              <a:buNone/>
            </a:pPr>
            <a:r>
              <a:rPr lang="ru-RU" dirty="0"/>
              <a:t>Ако бялата зона е </a:t>
            </a:r>
            <a:r>
              <a:rPr lang="ru-RU" b="1" dirty="0"/>
              <a:t>над 55%</a:t>
            </a:r>
            <a:r>
              <a:rPr lang="ru-RU" dirty="0"/>
              <a:t>: Това означава, че сме засекли плътната хоризонтална лента на знака </a:t>
            </a:r>
            <a:r>
              <a:rPr lang="ru-RU" b="1" dirty="0"/>
              <a:t>'Забранен вход' (Restricted)</a:t>
            </a:r>
            <a:r>
              <a:rPr lang="ru-RU" dirty="0"/>
              <a:t>.</a:t>
            </a:r>
          </a:p>
          <a:p>
            <a:pPr>
              <a:buFont typeface="Arial" panose="020B0604020202020204" pitchFamily="34" charset="0"/>
              <a:buNone/>
            </a:pPr>
            <a:r>
              <a:rPr lang="ru-RU" dirty="0"/>
              <a:t>Ако бялата зона е </a:t>
            </a:r>
            <a:r>
              <a:rPr lang="ru-RU" b="1" dirty="0"/>
              <a:t>под 55%</a:t>
            </a:r>
            <a:r>
              <a:rPr lang="ru-RU" dirty="0"/>
              <a:t>: Това означава, че имаме прекъсвания заради буквите (фонът между тях), което индикира знака </a:t>
            </a:r>
            <a:r>
              <a:rPr lang="ru-RU" b="1" dirty="0"/>
              <a:t>'STOP'</a:t>
            </a:r>
            <a:r>
              <a:rPr lang="ru-RU" dirty="0"/>
              <a:t>. Този метод е изключително бърз и ефективен.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AAB6-A2C6-4A85-A3A1-98EFBA61C96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817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 време на тестовете възникна проблем: алгоритъмът понякога засичаше отделните букви (например 'O'-то в STOP) като отделен знак, защото и те са червени и квадратни. Решението беше да добавя финална проверка: сортирам обектите по големина и ако по-малък контур се намира изцяло вътре в по-голям, той автоматично се игнорира. Така предотвратяваме дублирането.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AAB6-A2C6-4A85-A3A1-98EFBA61C96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642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C5C50C9-5CB7-4938-BEDF-DD2FC7529FA9}"/>
              </a:ext>
            </a:extLst>
          </p:cNvPr>
          <p:cNvSpPr/>
          <p:nvPr userDrawn="1"/>
        </p:nvSpPr>
        <p:spPr>
          <a:xfrm>
            <a:off x="1528762" y="1473243"/>
            <a:ext cx="9144000" cy="300744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368" y="1664208"/>
            <a:ext cx="8586216" cy="2176272"/>
          </a:xfrm>
        </p:spPr>
        <p:txBody>
          <a:bodyPr anchor="ctr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7168" y="4142232"/>
            <a:ext cx="7223760" cy="685800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640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409575" y="633619"/>
            <a:ext cx="492741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78408"/>
            <a:ext cx="4059936" cy="1106424"/>
          </a:xfrm>
        </p:spPr>
        <p:txBody>
          <a:bodyPr anchor="ctr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359152"/>
            <a:ext cx="4059936" cy="342900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61120" y="566928"/>
            <a:ext cx="2871216" cy="234086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843016" y="566928"/>
            <a:ext cx="2871216" cy="234086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EDCB6-603C-4A22-80E6-232A6202452A}"/>
              </a:ext>
            </a:extLst>
          </p:cNvPr>
          <p:cNvSpPr/>
          <p:nvPr userDrawn="1"/>
        </p:nvSpPr>
        <p:spPr>
          <a:xfrm>
            <a:off x="877459" y="2121408"/>
            <a:ext cx="395865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843016" y="3108960"/>
            <a:ext cx="5989320" cy="305409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71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7324344" y="630936"/>
            <a:ext cx="4517136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0" y="978408"/>
            <a:ext cx="3721608" cy="1106424"/>
          </a:xfrm>
        </p:spPr>
        <p:txBody>
          <a:bodyPr anchor="ctr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67328" y="630936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1480" y="630936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7260336" y="1179576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1480" y="3438144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5280B1-DD77-4ADB-A6FC-71309BCB66E1}"/>
              </a:ext>
            </a:extLst>
          </p:cNvPr>
          <p:cNvSpPr/>
          <p:nvPr userDrawn="1"/>
        </p:nvSpPr>
        <p:spPr>
          <a:xfrm>
            <a:off x="7792216" y="2185416"/>
            <a:ext cx="3683187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67328" y="3438144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0D33A8D-B0BB-4920-AAC4-6EE9952AA55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72400" y="3099816"/>
            <a:ext cx="3721100" cy="44767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FC2F80E1-DA5D-4EBA-BDBC-FFD24776ED0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772400" y="4215384"/>
            <a:ext cx="3721100" cy="44767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536A3E74-5D94-4FE5-A5F8-7DA032AD48A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772400" y="5321808"/>
            <a:ext cx="3721100" cy="44767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14">
            <a:extLst>
              <a:ext uri="{FF2B5EF4-FFF2-40B4-BE49-F238E27FC236}">
                <a16:creationId xmlns:a16="http://schemas.microsoft.com/office/drawing/2014/main" id="{A36D2011-9E99-44AA-8612-4EEBAAA5D03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772400" y="2532888"/>
            <a:ext cx="457200" cy="457200"/>
          </a:xfrm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4" name="Picture Placeholder 14">
            <a:extLst>
              <a:ext uri="{FF2B5EF4-FFF2-40B4-BE49-F238E27FC236}">
                <a16:creationId xmlns:a16="http://schemas.microsoft.com/office/drawing/2014/main" id="{80B0958E-0709-4604-ADAF-A6137275F31B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72400" y="3630168"/>
            <a:ext cx="457200" cy="457200"/>
          </a:xfrm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5" name="Picture Placeholder 14">
            <a:extLst>
              <a:ext uri="{FF2B5EF4-FFF2-40B4-BE49-F238E27FC236}">
                <a16:creationId xmlns:a16="http://schemas.microsoft.com/office/drawing/2014/main" id="{F4A09204-1398-472F-B713-0AD4918877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772400" y="4754880"/>
            <a:ext cx="457200" cy="457200"/>
          </a:xfrm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439343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994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377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224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48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4064" y="1078992"/>
            <a:ext cx="6272784" cy="1536192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4064" y="3355848"/>
            <a:ext cx="6272784" cy="2825496"/>
          </a:xfr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4164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C47E32-D289-4A1B-A3C7-A355CD5572E8}"/>
              </a:ext>
            </a:extLst>
          </p:cNvPr>
          <p:cNvSpPr/>
          <p:nvPr userDrawn="1"/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603504"/>
            <a:ext cx="4050792" cy="55778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587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36192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6272784" cy="2825496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05272" y="6356350"/>
            <a:ext cx="128016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850392" y="36576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0960" y="4352544"/>
            <a:ext cx="4507992" cy="250545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80960" y="0"/>
            <a:ext cx="4507992" cy="412394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FA3CC7-31ED-4E5A-87A6-AA1D8F4251FC}"/>
              </a:ext>
            </a:extLst>
          </p:cNvPr>
          <p:cNvSpPr/>
          <p:nvPr userDrawn="1"/>
        </p:nvSpPr>
        <p:spPr>
          <a:xfrm>
            <a:off x="621792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178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541A812-4D3F-4D65-BA64-BA64E37F2C1D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7013448" cy="2990088"/>
          </a:xfrm>
        </p:spPr>
        <p:txBody>
          <a:bodyPr anchor="ctr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13648" y="1938528"/>
            <a:ext cx="2688336" cy="2990088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16BBE9-8A9C-450B-A235-677945C7ED44}"/>
              </a:ext>
            </a:extLst>
          </p:cNvPr>
          <p:cNvSpPr/>
          <p:nvPr userDrawn="1"/>
        </p:nvSpPr>
        <p:spPr>
          <a:xfrm>
            <a:off x="609084" y="2965074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55E7BF-3629-4C02-98DF-CFC1C93CE036}"/>
              </a:ext>
            </a:extLst>
          </p:cNvPr>
          <p:cNvSpPr/>
          <p:nvPr userDrawn="1"/>
        </p:nvSpPr>
        <p:spPr>
          <a:xfrm rot="5400000">
            <a:off x="7360539" y="3424428"/>
            <a:ext cx="210312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354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01852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869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673635DF-99E4-4A0C-A272-D9FF87695DE7}"/>
              </a:ext>
            </a:extLst>
          </p:cNvPr>
          <p:cNvSpPr/>
          <p:nvPr userDrawn="1"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90C76F-6331-4485-AA5B-D61483481F68}"/>
              </a:ext>
            </a:extLst>
          </p:cNvPr>
          <p:cNvSpPr/>
          <p:nvPr userDrawn="1"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CB2BA4C-9ADA-41DB-B758-9E3CFECDF5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0957ADB-410A-48BE-AA95-3A708314B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112591B-8032-4FDF-9B26-8F505642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522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2F4163-FF9F-453F-99BB-82B8FDB0A1F9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239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607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84555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763C05-47FB-4725-A20D-066889246220}"/>
              </a:ext>
            </a:extLst>
          </p:cNvPr>
          <p:cNvSpPr/>
          <p:nvPr userDrawn="1"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9EDC39EC-C00D-4DE8-8828-E0E5AD579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2" name="Picture Placeholder 14">
            <a:extLst>
              <a:ext uri="{FF2B5EF4-FFF2-40B4-BE49-F238E27FC236}">
                <a16:creationId xmlns:a16="http://schemas.microsoft.com/office/drawing/2014/main" id="{AC393A50-B0FA-44B0-850A-6E748DECA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99923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3" name="Picture Placeholder 14">
            <a:extLst>
              <a:ext uri="{FF2B5EF4-FFF2-40B4-BE49-F238E27FC236}">
                <a16:creationId xmlns:a16="http://schemas.microsoft.com/office/drawing/2014/main" id="{C19D18E3-AE27-4902-A5E1-1E388C8CA886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026871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4A1E4D4-19E0-496B-BBAF-99A720781C00}"/>
              </a:ext>
            </a:extLst>
          </p:cNvPr>
          <p:cNvSpPr>
            <a:spLocks noGrp="1"/>
          </p:cNvSpPr>
          <p:nvPr>
            <p:ph type="dt" sz="half" idx="32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0281C10-EAAA-4F45-8CC9-87F9F9116C21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89175D6-43FD-42A2-8595-893FC3BFCDF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7" name="Text Placeholder 35">
            <a:extLst>
              <a:ext uri="{FF2B5EF4-FFF2-40B4-BE49-F238E27FC236}">
                <a16:creationId xmlns:a16="http://schemas.microsoft.com/office/drawing/2014/main" id="{28F74B10-F76D-4BBB-A284-01D5A0DF8BC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431536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8" name="Text Placeholder 35">
            <a:extLst>
              <a:ext uri="{FF2B5EF4-FFF2-40B4-BE49-F238E27FC236}">
                <a16:creationId xmlns:a16="http://schemas.microsoft.com/office/drawing/2014/main" id="{BD245DC2-6D7B-4AEE-B8EE-0D0E473AFFF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45552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28069EAF-8C82-49CC-8A38-2ACAD26F7DE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0268712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DAA3B1CD-59B3-4B73-B91A-88CED1D8FDD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94360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C1FED6B0-DEB7-46E3-8038-FE6788AC24A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008376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31511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934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2372650"/>
            <a:ext cx="329184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3203688"/>
            <a:ext cx="3291840" cy="2968512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07992" y="2372650"/>
            <a:ext cx="329184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07992" y="3203687"/>
            <a:ext cx="3291840" cy="2968511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CE04853A-B5A7-418B-B49F-E718136614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39912" y="2372650"/>
            <a:ext cx="329184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D08E5547-BBB9-4D87-A012-6BC6B13308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39912" y="3203687"/>
            <a:ext cx="3291840" cy="2968511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261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13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30" r:id="rId2"/>
    <p:sldLayoutId id="2147483731" r:id="rId3"/>
    <p:sldLayoutId id="2147483723" r:id="rId4"/>
    <p:sldLayoutId id="2147483722" r:id="rId5"/>
    <p:sldLayoutId id="2147483732" r:id="rId6"/>
    <p:sldLayoutId id="2147483736" r:id="rId7"/>
    <p:sldLayoutId id="2147483725" r:id="rId8"/>
    <p:sldLayoutId id="2147483733" r:id="rId9"/>
    <p:sldLayoutId id="2147483734" r:id="rId10"/>
    <p:sldLayoutId id="2147483735" r:id="rId11"/>
    <p:sldLayoutId id="2147483726" r:id="rId12"/>
    <p:sldLayoutId id="2147483727" r:id="rId13"/>
    <p:sldLayoutId id="2147483728" r:id="rId14"/>
    <p:sldLayoutId id="2147483729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D9D20-B4BB-42AA-8DDD-68CC9F1D9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3050" y="1664208"/>
            <a:ext cx="9131300" cy="2176272"/>
          </a:xfrm>
        </p:spPr>
        <p:txBody>
          <a:bodyPr>
            <a:noAutofit/>
          </a:bodyPr>
          <a:lstStyle/>
          <a:p>
            <a:r>
              <a:rPr lang="bg-BG" sz="3600" dirty="0">
                <a:latin typeface="Arial" panose="020B0604020202020204" pitchFamily="34" charset="0"/>
                <a:cs typeface="Arial" panose="020B0604020202020204" pitchFamily="34" charset="0"/>
              </a:rPr>
              <a:t>Разпознаване на пътни знаци: Вариант Б (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"STOP" </a:t>
            </a:r>
            <a:r>
              <a:rPr lang="bg-BG" sz="3600" dirty="0">
                <a:latin typeface="Arial" panose="020B0604020202020204" pitchFamily="34" charset="0"/>
                <a:cs typeface="Arial" panose="020B0604020202020204" pitchFamily="34" charset="0"/>
              </a:rPr>
              <a:t>и "Забранен вход")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9E8FDB-60EE-45AE-BB89-9A561A61C2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bg-BG" sz="3200" dirty="0">
                <a:latin typeface="Arial" panose="020B0604020202020204" pitchFamily="34" charset="0"/>
                <a:cs typeface="Arial" panose="020B0604020202020204" pitchFamily="34" charset="0"/>
              </a:rPr>
              <a:t>Емре Мюмюн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7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Резултат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F663528-6F48-4679-80D6-A9D362269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29/11/2025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48F1280-0C85-421E-BF0E-DB3DAF29F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97707" y="6356350"/>
            <a:ext cx="5403850" cy="365125"/>
          </a:xfrm>
        </p:spPr>
        <p:txBody>
          <a:bodyPr/>
          <a:lstStyle/>
          <a:p>
            <a:r>
              <a:rPr lang="bg-BG" sz="1200" dirty="0">
                <a:latin typeface="Century Gothic" panose="020B0502020202020204" pitchFamily="34" charset="0"/>
              </a:rPr>
              <a:t>Разпознаване на пътни знаци: Вариант Б (</a:t>
            </a:r>
            <a:r>
              <a:rPr lang="en-US" sz="1200" dirty="0">
                <a:latin typeface="Century Gothic" panose="020B0502020202020204" pitchFamily="34" charset="0"/>
              </a:rPr>
              <a:t>"STOP" </a:t>
            </a:r>
            <a:r>
              <a:rPr lang="bg-BG" sz="1200" dirty="0">
                <a:latin typeface="Century Gothic" panose="020B0502020202020204" pitchFamily="34" charset="0"/>
              </a:rPr>
              <a:t>и "Забранен вход")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7357B90-43D4-43A9-9C2B-156AED8FF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0F8C3C-E279-4A9E-92A0-E4FC5D26548D}"/>
              </a:ext>
            </a:extLst>
          </p:cNvPr>
          <p:cNvSpPr txBox="1"/>
          <p:nvPr/>
        </p:nvSpPr>
        <p:spPr>
          <a:xfrm>
            <a:off x="508000" y="2200853"/>
            <a:ext cx="7975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Изображение с резолюция </a:t>
            </a:r>
            <a:r>
              <a:rPr lang="en-US" u="sng" dirty="0"/>
              <a:t>15360x8380</a:t>
            </a:r>
            <a:r>
              <a:rPr lang="en-US" dirty="0"/>
              <a:t> </a:t>
            </a:r>
            <a:r>
              <a:rPr lang="bg-BG" dirty="0"/>
              <a:t>е обработена за </a:t>
            </a:r>
            <a:r>
              <a:rPr lang="en-US" dirty="0"/>
              <a:t>56.74 </a:t>
            </a:r>
            <a:r>
              <a:rPr lang="bg-BG" dirty="0"/>
              <a:t>милисекунди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051E6D-6E6A-4F99-B9F5-1498DCC4C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21" y="2633990"/>
            <a:ext cx="3206915" cy="11430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20B4A1-9B6C-4DB1-B47F-1E31AA351E16}"/>
              </a:ext>
            </a:extLst>
          </p:cNvPr>
          <p:cNvSpPr txBox="1"/>
          <p:nvPr/>
        </p:nvSpPr>
        <p:spPr>
          <a:xfrm>
            <a:off x="577850" y="4058209"/>
            <a:ext cx="7004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Същото изображение с резолюция </a:t>
            </a:r>
            <a:r>
              <a:rPr lang="bg-BG" u="sng" dirty="0"/>
              <a:t>2816х1536</a:t>
            </a:r>
            <a:r>
              <a:rPr lang="bg-BG" dirty="0"/>
              <a:t> е обработена за</a:t>
            </a:r>
            <a:r>
              <a:rPr lang="en-US" dirty="0"/>
              <a:t> 5.45 </a:t>
            </a:r>
            <a:r>
              <a:rPr lang="bg-BG" dirty="0"/>
              <a:t>милисекунди </a:t>
            </a:r>
            <a:endParaRPr lang="en-US" u="sng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47023AB-D75C-4083-B32F-4BC296A5CB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921" y="4789065"/>
            <a:ext cx="3073558" cy="118116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3132F74-CF7F-4CCF-AE31-ACF090A2DC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2460" y="2677597"/>
            <a:ext cx="4436570" cy="240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639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B919-4F65-4B5E-ADF3-272AD780E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6600" dirty="0">
                <a:latin typeface="Arial" panose="020B0604020202020204" pitchFamily="34" charset="0"/>
                <a:cs typeface="Arial" panose="020B0604020202020204" pitchFamily="34" charset="0"/>
              </a:rPr>
              <a:t>Благодаря за вниманието!</a:t>
            </a:r>
            <a:endParaRPr lang="en-US" sz="6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48DDF-62CA-455C-A7CB-AB86D3378A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2000" dirty="0">
                <a:latin typeface="Arial" panose="020B0604020202020204" pitchFamily="34" charset="0"/>
                <a:cs typeface="Arial" panose="020B0604020202020204" pitchFamily="34" charset="0"/>
              </a:rPr>
              <a:t>Емре Мюмюн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A106A-D567-46FE-88DF-BA724D83B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29/11/2025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B6A6F4-FC75-45A7-B6F8-488E7FD18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93643" y="6350000"/>
            <a:ext cx="5416550" cy="365125"/>
          </a:xfrm>
        </p:spPr>
        <p:txBody>
          <a:bodyPr/>
          <a:lstStyle/>
          <a:p>
            <a:r>
              <a:rPr lang="bg-BG" sz="1200" dirty="0">
                <a:latin typeface="Century Gothic" panose="020B0502020202020204" pitchFamily="34" charset="0"/>
              </a:rPr>
              <a:t>Разпознаване на пътни знаци: Вариант Б (</a:t>
            </a:r>
            <a:r>
              <a:rPr lang="en-US" sz="1200" dirty="0">
                <a:latin typeface="Century Gothic" panose="020B0502020202020204" pitchFamily="34" charset="0"/>
              </a:rPr>
              <a:t>"STOP" </a:t>
            </a:r>
            <a:r>
              <a:rPr lang="bg-BG" sz="1200" dirty="0">
                <a:latin typeface="Century Gothic" panose="020B0502020202020204" pitchFamily="34" charset="0"/>
              </a:rPr>
              <a:t>и "Забранен вход")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FBF44-1F57-4664-8847-9214C41B4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56CDA7-11D7-4439-9672-383F6C1ECF26}"/>
              </a:ext>
            </a:extLst>
          </p:cNvPr>
          <p:cNvSpPr txBox="1"/>
          <p:nvPr/>
        </p:nvSpPr>
        <p:spPr>
          <a:xfrm>
            <a:off x="8153400" y="5194905"/>
            <a:ext cx="32265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bg-BG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Фак. №: 616563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8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4A85B-2AC6-4E29-B074-AB92F8FA9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4064" y="2275807"/>
            <a:ext cx="6272784" cy="661692"/>
          </a:xfrm>
        </p:spPr>
        <p:txBody>
          <a:bodyPr>
            <a:normAutofit fontScale="90000"/>
          </a:bodyPr>
          <a:lstStyle/>
          <a:p>
            <a:r>
              <a:rPr lang="bg-BG" sz="4000" dirty="0">
                <a:latin typeface="Arial" panose="020B0604020202020204" pitchFamily="34" charset="0"/>
                <a:cs typeface="Arial" panose="020B0604020202020204" pitchFamily="34" charset="0"/>
              </a:rPr>
              <a:t>Архитектура</a:t>
            </a:r>
            <a:r>
              <a:rPr lang="bg-BG" sz="4000" dirty="0"/>
              <a:t> на решението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AB0EB-0819-41F4-99E9-C02FA0DAF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0" y="3165943"/>
            <a:ext cx="6705600" cy="2094826"/>
          </a:xfrm>
        </p:spPr>
        <p:txBody>
          <a:bodyPr>
            <a:normAutofit lnSpcReduction="10000"/>
          </a:bodyPr>
          <a:lstStyle/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bg-BG" sz="1600" dirty="0">
                <a:latin typeface="Arial" panose="020B0604020202020204" pitchFamily="34" charset="0"/>
                <a:cs typeface="Arial" panose="020B0604020202020204" pitchFamily="34" charset="0"/>
              </a:rPr>
              <a:t>Нормализация: Оеднаквяване на входните данни.</a:t>
            </a: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bg-BG" sz="1600" dirty="0">
                <a:latin typeface="Arial" panose="020B0604020202020204" pitchFamily="34" charset="0"/>
                <a:cs typeface="Arial" panose="020B0604020202020204" pitchFamily="34" charset="0"/>
              </a:rPr>
              <a:t>Пре-процесинг: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HSV </a:t>
            </a:r>
            <a:r>
              <a:rPr lang="bg-BG" sz="1600" dirty="0">
                <a:latin typeface="Arial" panose="020B0604020202020204" pitchFamily="34" charset="0"/>
                <a:cs typeface="Arial" panose="020B0604020202020204" pitchFamily="34" charset="0"/>
              </a:rPr>
              <a:t>конверсия и Гаусово замъгляване.</a:t>
            </a: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bg-BG" sz="1600" dirty="0">
                <a:latin typeface="Arial" panose="020B0604020202020204" pitchFamily="34" charset="0"/>
                <a:cs typeface="Arial" panose="020B0604020202020204" pitchFamily="34" charset="0"/>
              </a:rPr>
              <a:t>Локализация: Намиране на “пътните знаци" (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Region of Interest).</a:t>
            </a:r>
            <a:endParaRPr lang="bg-BG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bg-BG" sz="1600" dirty="0">
                <a:latin typeface="Arial" panose="020B0604020202020204" pitchFamily="34" charset="0"/>
                <a:cs typeface="Arial" panose="020B0604020202020204" pitchFamily="34" charset="0"/>
              </a:rPr>
              <a:t>Обработка на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ROI: CLAHE + Otsu </a:t>
            </a:r>
            <a:r>
              <a:rPr lang="bg-BG" sz="1600" dirty="0">
                <a:latin typeface="Arial" panose="020B0604020202020204" pitchFamily="34" charset="0"/>
                <a:cs typeface="Arial" panose="020B0604020202020204" pitchFamily="34" charset="0"/>
              </a:rPr>
              <a:t>бинаризация.</a:t>
            </a: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bg-BG" sz="1600" dirty="0">
                <a:latin typeface="Arial" panose="020B0604020202020204" pitchFamily="34" charset="0"/>
                <a:cs typeface="Arial" panose="020B0604020202020204" pitchFamily="34" charset="0"/>
              </a:rPr>
              <a:t>Класификация: Логика на "Централната ивица" (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Center Strip Logic).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5C423-85DE-48DB-8096-152D738B7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 dirty="0"/>
              <a:t>2</a:t>
            </a:r>
            <a:r>
              <a:rPr lang="en-US" dirty="0"/>
              <a:t>9/</a:t>
            </a:r>
            <a:r>
              <a:rPr lang="bg-BG" dirty="0"/>
              <a:t>11</a:t>
            </a:r>
            <a:r>
              <a:rPr lang="en-US" dirty="0"/>
              <a:t>/20</a:t>
            </a:r>
            <a:r>
              <a:rPr lang="bg-BG" dirty="0"/>
              <a:t>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4E39E-D8A0-4428-97D8-FE5452322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19569" y="6356349"/>
            <a:ext cx="5549814" cy="365125"/>
          </a:xfrm>
        </p:spPr>
        <p:txBody>
          <a:bodyPr/>
          <a:lstStyle/>
          <a:p>
            <a:r>
              <a:rPr lang="bg-BG" sz="1200" dirty="0">
                <a:latin typeface="Century Gothic" panose="020B0502020202020204" pitchFamily="34" charset="0"/>
              </a:rPr>
              <a:t>Разпознаване на пътни знаци: Вариант Б (</a:t>
            </a:r>
            <a:r>
              <a:rPr lang="en-US" sz="1200" dirty="0">
                <a:latin typeface="Century Gothic" panose="020B0502020202020204" pitchFamily="34" charset="0"/>
              </a:rPr>
              <a:t>"STOP" </a:t>
            </a:r>
            <a:r>
              <a:rPr lang="bg-BG" sz="1200" dirty="0">
                <a:latin typeface="Century Gothic" panose="020B0502020202020204" pitchFamily="34" charset="0"/>
              </a:rPr>
              <a:t>и "Забранен вход")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FA539-2DA6-4197-AA13-56E0C3395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2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1B3996-EDBD-4102-A049-29D6FA2844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76"/>
          <a:stretch/>
        </p:blipFill>
        <p:spPr>
          <a:xfrm>
            <a:off x="835152" y="791236"/>
            <a:ext cx="3332309" cy="501732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1678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Нормализация и </a:t>
            </a:r>
            <a:r>
              <a:rPr lang="bg-BG" sz="4000" dirty="0">
                <a:latin typeface="Arial" panose="020B0604020202020204" pitchFamily="34" charset="0"/>
                <a:cs typeface="Arial" panose="020B0604020202020204" pitchFamily="34" charset="0"/>
              </a:rPr>
              <a:t>Пре-процесинг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4486A56-2CA4-425A-89F9-E8324C126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29/11/2025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65C8300-CD8E-4F35-9B79-C5DE7AD9D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56432" y="6356350"/>
            <a:ext cx="5486400" cy="365125"/>
          </a:xfrm>
        </p:spPr>
        <p:txBody>
          <a:bodyPr/>
          <a:lstStyle/>
          <a:p>
            <a:r>
              <a:rPr lang="bg-BG" sz="1200" dirty="0">
                <a:latin typeface="Century Gothic" panose="020B0502020202020204" pitchFamily="34" charset="0"/>
              </a:rPr>
              <a:t>Разпознаване на пътни знаци: Вариант Б (</a:t>
            </a:r>
            <a:r>
              <a:rPr lang="en-US" sz="1200" dirty="0">
                <a:latin typeface="Century Gothic" panose="020B0502020202020204" pitchFamily="34" charset="0"/>
              </a:rPr>
              <a:t>"STOP" </a:t>
            </a:r>
            <a:r>
              <a:rPr lang="bg-BG" sz="1200" dirty="0">
                <a:latin typeface="Century Gothic" panose="020B0502020202020204" pitchFamily="34" charset="0"/>
              </a:rPr>
              <a:t>и "Забранен вход")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E797B30-1740-4A68-A40B-1D255EBC2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54BC49FB-2821-4E61-BFAB-AB2A8A8A581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55121" y="2243969"/>
            <a:ext cx="6336196" cy="3662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bg-BG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Преоразмеряване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Всички изображения се преоразмеряват до ширина 800px (запазвайки пропорциите).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Цел: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Консистентни параметри за площ и филтриране на шум.</a:t>
            </a:r>
            <a:endParaRPr kumimoji="0" lang="bg-BG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HSV </a:t>
            </a:r>
            <a:r>
              <a:rPr lang="bg-BG" altLang="en-US" sz="1800" b="1" dirty="0">
                <a:latin typeface="Arial" panose="020B0604020202020204" pitchFamily="34" charset="0"/>
              </a:rPr>
              <a:t>Маскиране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Използване на HSV цветови модел вместо RGB.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Комбиниране на два диапазона на червеното (0-10° и 170-180°), тъй като червеното "обгръща" цветовия кръг.</a:t>
            </a:r>
            <a:endParaRPr lang="en-US" altLang="en-US" sz="1400" dirty="0">
              <a:latin typeface="Arial" panose="020B0604020202020204" pitchFamily="34" charset="0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ru-RU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Гаусово замъгляване:</a:t>
            </a:r>
            <a:r>
              <a:rPr kumimoji="0" lang="ru-RU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ru-RU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Прилагане на лек филтър (5x5) за изглаждане на изображението и премахване на цифровия шум („зърнистостта“), което помага на алгоритъма да разпознава плътни цветни форми, вместо да се разсейва от единични пиксели.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67F5FA-ED91-4FD7-A53E-AFAA87B0B2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051" t="4885" r="2054" b="15775"/>
          <a:stretch/>
        </p:blipFill>
        <p:spPr>
          <a:xfrm>
            <a:off x="7362701" y="2243969"/>
            <a:ext cx="4174178" cy="38520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274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Резултат от маскирането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F663528-6F48-4679-80D6-A9D362269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29/11/2025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48F1280-0C85-421E-BF0E-DB3DAF29F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79985" y="6351948"/>
            <a:ext cx="5425578" cy="365125"/>
          </a:xfrm>
        </p:spPr>
        <p:txBody>
          <a:bodyPr/>
          <a:lstStyle/>
          <a:p>
            <a:r>
              <a:rPr lang="bg-BG" sz="1200" dirty="0">
                <a:latin typeface="Century Gothic" panose="020B0502020202020204" pitchFamily="34" charset="0"/>
              </a:rPr>
              <a:t>Разпознаване на пътни знаци: Вариант Б (</a:t>
            </a:r>
            <a:r>
              <a:rPr lang="en-US" sz="1200" dirty="0">
                <a:latin typeface="Century Gothic" panose="020B0502020202020204" pitchFamily="34" charset="0"/>
              </a:rPr>
              <a:t>"STOP" </a:t>
            </a:r>
            <a:r>
              <a:rPr lang="bg-BG" sz="1200" dirty="0">
                <a:latin typeface="Century Gothic" panose="020B0502020202020204" pitchFamily="34" charset="0"/>
              </a:rPr>
              <a:t>и "Забранен вход")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7357B90-43D4-43A9-9C2B-156AED8FF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BB27DE-917B-434C-8B34-3BCB723EB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11" y="2552175"/>
            <a:ext cx="5382336" cy="29358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CE2E24-DA6C-46C7-A32E-369FF54D9F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2626" y="2552174"/>
            <a:ext cx="5425578" cy="293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829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Геометрична селекция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F663528-6F48-4679-80D6-A9D362269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29/11/2025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48F1280-0C85-421E-BF0E-DB3DAF29F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4388" y="6356350"/>
            <a:ext cx="5370487" cy="365125"/>
          </a:xfrm>
        </p:spPr>
        <p:txBody>
          <a:bodyPr/>
          <a:lstStyle/>
          <a:p>
            <a:r>
              <a:rPr lang="bg-BG" sz="1200" dirty="0">
                <a:latin typeface="Century Gothic" panose="020B0502020202020204" pitchFamily="34" charset="0"/>
              </a:rPr>
              <a:t>Разпознаване на пътни знаци: Вариант Б (</a:t>
            </a:r>
            <a:r>
              <a:rPr lang="en-US" sz="1200" dirty="0">
                <a:latin typeface="Century Gothic" panose="020B0502020202020204" pitchFamily="34" charset="0"/>
              </a:rPr>
              <a:t>"STOP" </a:t>
            </a:r>
            <a:r>
              <a:rPr lang="bg-BG" sz="1200" dirty="0">
                <a:latin typeface="Century Gothic" panose="020B0502020202020204" pitchFamily="34" charset="0"/>
              </a:rPr>
              <a:t>и "Забранен вход")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7357B90-43D4-43A9-9C2B-156AED8FF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5774CA-35D4-42A4-88A9-2EEDF089B65A}"/>
              </a:ext>
            </a:extLst>
          </p:cNvPr>
          <p:cNvSpPr txBox="1"/>
          <p:nvPr/>
        </p:nvSpPr>
        <p:spPr>
          <a:xfrm>
            <a:off x="665019" y="2282119"/>
            <a:ext cx="106937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b="1" dirty="0">
                <a:latin typeface="Arial" panose="020B0604020202020204" pitchFamily="34" charset="0"/>
                <a:cs typeface="Arial" panose="020B0604020202020204" pitchFamily="34" charset="0"/>
              </a:rPr>
              <a:t>Филтър 1: Проверка за минимален размер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if area &gt; CONFIG['MIN_AREA']</a:t>
            </a:r>
            <a:r>
              <a:rPr lang="bg-BG" sz="1600" dirty="0">
                <a:latin typeface="Arial" panose="020B0604020202020204" pitchFamily="34" charset="0"/>
                <a:cs typeface="Arial" panose="020B0604020202020204" pitchFamily="34" charset="0"/>
              </a:rPr>
              <a:t>: Елиминиране на "визуален шум" (пикселизация), далечни обекти и случайни малки червени детайли.</a:t>
            </a:r>
          </a:p>
          <a:p>
            <a:pPr lvl="1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b="1" dirty="0">
                <a:latin typeface="Arial" panose="020B0604020202020204" pitchFamily="34" charset="0"/>
                <a:cs typeface="Arial" panose="020B0604020202020204" pitchFamily="34" charset="0"/>
              </a:rPr>
              <a:t>Филтър 2: Изчисляване на отношението: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Ratio = Width / Height</a:t>
            </a:r>
            <a:r>
              <a:rPr lang="bg-BG" sz="1600" dirty="0">
                <a:latin typeface="Arial" panose="020B0604020202020204" pitchFamily="34" charset="0"/>
                <a:cs typeface="Arial" panose="020B0604020202020204" pitchFamily="34" charset="0"/>
              </a:rPr>
              <a:t>: Търсим обекти, които се вписват в квадрат (0.75 &lt;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Ratio &lt; 1.25). </a:t>
            </a:r>
            <a:r>
              <a:rPr lang="bg-BG" sz="1600" dirty="0">
                <a:latin typeface="Arial" panose="020B0604020202020204" pitchFamily="34" charset="0"/>
                <a:cs typeface="Arial" panose="020B0604020202020204" pitchFamily="34" charset="0"/>
              </a:rPr>
              <a:t>Това елиминира твърде широки обекти (брони на коли, камиони) или твърде високи обекти (стълбове, пешеходци с червени дрехи)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CAA4BA-02D5-4371-89F2-3178D3C881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342" b="11844"/>
          <a:stretch/>
        </p:blipFill>
        <p:spPr>
          <a:xfrm>
            <a:off x="2614681" y="4492221"/>
            <a:ext cx="6794406" cy="19269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6635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Анализ на съдържанието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- 1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F663528-6F48-4679-80D6-A9D362269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29/11/2025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48F1280-0C85-421E-BF0E-DB3DAF29F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78657" y="6356349"/>
            <a:ext cx="5441950" cy="365125"/>
          </a:xfrm>
        </p:spPr>
        <p:txBody>
          <a:bodyPr/>
          <a:lstStyle/>
          <a:p>
            <a:r>
              <a:rPr lang="bg-BG" sz="1200" dirty="0">
                <a:latin typeface="Century Gothic" panose="020B0502020202020204" pitchFamily="34" charset="0"/>
              </a:rPr>
              <a:t>Разпознаване на пътни знаци: Вариант Б (</a:t>
            </a:r>
            <a:r>
              <a:rPr lang="en-US" sz="1200" dirty="0">
                <a:latin typeface="Century Gothic" panose="020B0502020202020204" pitchFamily="34" charset="0"/>
              </a:rPr>
              <a:t>"STOP" </a:t>
            </a:r>
            <a:r>
              <a:rPr lang="bg-BG" sz="1200" dirty="0">
                <a:latin typeface="Century Gothic" panose="020B0502020202020204" pitchFamily="34" charset="0"/>
              </a:rPr>
              <a:t>и "Забранен вход")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7357B90-43D4-43A9-9C2B-156AED8FF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5774CA-35D4-42A4-88A9-2EEDF089B65A}"/>
              </a:ext>
            </a:extLst>
          </p:cNvPr>
          <p:cNvSpPr txBox="1"/>
          <p:nvPr/>
        </p:nvSpPr>
        <p:spPr>
          <a:xfrm>
            <a:off x="665019" y="2480426"/>
            <a:ext cx="106937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b="1" dirty="0">
                <a:latin typeface="Arial" panose="020B0604020202020204" pitchFamily="34" charset="0"/>
                <a:cs typeface="Arial" panose="020B0604020202020204" pitchFamily="34" charset="0"/>
              </a:rPr>
              <a:t>Обработка на всеки кандидат: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ROI Crop (</a:t>
            </a: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Изрязване).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CLAHE + Otsu: </a:t>
            </a: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Адаптиране към осветлението.</a:t>
            </a:r>
          </a:p>
          <a:p>
            <a:pPr lvl="1"/>
            <a:endParaRPr lang="bg-B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180FD45-7BCE-41AC-99F9-71498D6B5184}"/>
              </a:ext>
            </a:extLst>
          </p:cNvPr>
          <p:cNvGrpSpPr/>
          <p:nvPr/>
        </p:nvGrpSpPr>
        <p:grpSpPr>
          <a:xfrm>
            <a:off x="2838698" y="3860800"/>
            <a:ext cx="6260603" cy="2092835"/>
            <a:chOff x="6737351" y="2049089"/>
            <a:chExt cx="4975624" cy="166328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B53479E-DD71-433B-9B41-C121D466E45D}"/>
                </a:ext>
              </a:extLst>
            </p:cNvPr>
            <p:cNvGrpSpPr/>
            <p:nvPr/>
          </p:nvGrpSpPr>
          <p:grpSpPr>
            <a:xfrm>
              <a:off x="6737351" y="2049089"/>
              <a:ext cx="1479550" cy="1652961"/>
              <a:chOff x="6895565" y="2049089"/>
              <a:chExt cx="1257835" cy="1379911"/>
            </a:xfrm>
          </p:grpSpPr>
          <p:pic>
            <p:nvPicPr>
              <p:cNvPr id="14" name="Picture 13" descr="rasd&#10;">
                <a:extLst>
                  <a:ext uri="{FF2B5EF4-FFF2-40B4-BE49-F238E27FC236}">
                    <a16:creationId xmlns:a16="http://schemas.microsoft.com/office/drawing/2014/main" id="{82B317CB-2E05-42F8-A53D-4F425CBE28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190" t="4479"/>
              <a:stretch/>
            </p:blipFill>
            <p:spPr>
              <a:xfrm>
                <a:off x="6985329" y="2276485"/>
                <a:ext cx="1168071" cy="1152515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19033E2-E300-41DD-9FF0-A9B7596D15EE}"/>
                  </a:ext>
                </a:extLst>
              </p:cNvPr>
              <p:cNvSpPr txBox="1"/>
              <p:nvPr/>
            </p:nvSpPr>
            <p:spPr>
              <a:xfrm>
                <a:off x="6895565" y="2049089"/>
                <a:ext cx="118258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highlight>
                      <a:srgbClr val="FFFF00"/>
                    </a:highlight>
                  </a:rPr>
                  <a:t>ROI Crop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7F36D5E-6245-4911-B10B-3355DE11190C}"/>
                </a:ext>
              </a:extLst>
            </p:cNvPr>
            <p:cNvGrpSpPr/>
            <p:nvPr/>
          </p:nvGrpSpPr>
          <p:grpSpPr>
            <a:xfrm>
              <a:off x="8521061" y="2052820"/>
              <a:ext cx="1471559" cy="1659553"/>
              <a:chOff x="8521061" y="2052820"/>
              <a:chExt cx="1471559" cy="1659553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3D7A59A7-C3DC-4679-9C65-4FB400F4C7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233" t="2847"/>
              <a:stretch/>
            </p:blipFill>
            <p:spPr>
              <a:xfrm>
                <a:off x="8618656" y="2311156"/>
                <a:ext cx="1373964" cy="1401217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F53D7D9-4870-4A46-8428-079B164E43DA}"/>
                  </a:ext>
                </a:extLst>
              </p:cNvPr>
              <p:cNvSpPr txBox="1"/>
              <p:nvPr/>
            </p:nvSpPr>
            <p:spPr>
              <a:xfrm>
                <a:off x="8521061" y="2052820"/>
                <a:ext cx="139103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highlight>
                      <a:srgbClr val="FFFF00"/>
                    </a:highlight>
                  </a:rPr>
                  <a:t>Convert to B&amp;W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885D525-ECA2-4DB7-93E6-3B403BD31694}"/>
                </a:ext>
              </a:extLst>
            </p:cNvPr>
            <p:cNvGrpSpPr/>
            <p:nvPr/>
          </p:nvGrpSpPr>
          <p:grpSpPr>
            <a:xfrm>
              <a:off x="10258487" y="2079521"/>
              <a:ext cx="1454488" cy="1622529"/>
              <a:chOff x="10258487" y="2079521"/>
              <a:chExt cx="1454488" cy="1622529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DECB9F83-FE49-40DC-83AA-F2C169569B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3160" t="2068"/>
              <a:stretch/>
            </p:blipFill>
            <p:spPr>
              <a:xfrm>
                <a:off x="10339011" y="2334535"/>
                <a:ext cx="1373964" cy="1367515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337C902-7510-4E02-B76F-C7EE681BED80}"/>
                  </a:ext>
                </a:extLst>
              </p:cNvPr>
              <p:cNvSpPr txBox="1"/>
              <p:nvPr/>
            </p:nvSpPr>
            <p:spPr>
              <a:xfrm>
                <a:off x="10258487" y="2079521"/>
                <a:ext cx="1391035" cy="2201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highlight>
                      <a:srgbClr val="FFFF00"/>
                    </a:highlight>
                  </a:rPr>
                  <a:t>CLAHE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936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Анализ на съдържанието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- 2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F663528-6F48-4679-80D6-A9D362269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29/11/2025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48F1280-0C85-421E-BF0E-DB3DAF29F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81832" y="6356350"/>
            <a:ext cx="5435599" cy="365125"/>
          </a:xfrm>
        </p:spPr>
        <p:txBody>
          <a:bodyPr/>
          <a:lstStyle/>
          <a:p>
            <a:r>
              <a:rPr lang="ru-RU" dirty="0">
                <a:latin typeface="Century Gothic" panose="020B0502020202020204" pitchFamily="34" charset="0"/>
                <a:cs typeface="Arial" panose="020B0604020202020204" pitchFamily="34" charset="0"/>
              </a:rPr>
              <a:t>Разпознаване на пътни знаци: Вариант Б ("STOP" и "Забранен вход")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7357B90-43D4-43A9-9C2B-156AED8FF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1FAD17-EF39-4F24-8A31-9B5DD26BD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4762" y="4790993"/>
            <a:ext cx="1451006" cy="14277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28F4724-1131-442C-9495-C395B62BA3EC}"/>
              </a:ext>
            </a:extLst>
          </p:cNvPr>
          <p:cNvSpPr txBox="1"/>
          <p:nvPr/>
        </p:nvSpPr>
        <p:spPr>
          <a:xfrm>
            <a:off x="586232" y="2236448"/>
            <a:ext cx="112268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latin typeface="Arial" panose="020B0604020202020204" pitchFamily="34" charset="0"/>
                <a:cs typeface="Arial" panose="020B0604020202020204" pitchFamily="34" charset="0"/>
              </a:rPr>
              <a:t>Бинаризация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– превръща сивото изображение в чисто черно-бяла маска, като се адаптира динамично към условията на осветеност.</a:t>
            </a: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latin typeface="Arial" panose="020B0604020202020204" pitchFamily="34" charset="0"/>
                <a:cs typeface="Arial" panose="020B0604020202020204" pitchFamily="34" charset="0"/>
              </a:rPr>
              <a:t>Автоматично анализира хистограмата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за да намери математически най-добрата граница (долината) между "тъмния фон" и "светлите букви".</a:t>
            </a: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latin typeface="Arial" panose="020B0604020202020204" pitchFamily="34" charset="0"/>
                <a:cs typeface="Arial" panose="020B0604020202020204" pitchFamily="34" charset="0"/>
              </a:rPr>
              <a:t>Всеки пиксел става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или напълно черен </a:t>
            </a:r>
            <a:r>
              <a:rPr lang="ru-RU" sz="2000" b="1" dirty="0">
                <a:latin typeface="Arial" panose="020B0604020202020204" pitchFamily="34" charset="0"/>
                <a:cs typeface="Arial" panose="020B0604020202020204" pitchFamily="34" charset="0"/>
              </a:rPr>
              <a:t>(0)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или напълно бял </a:t>
            </a:r>
            <a:r>
              <a:rPr lang="ru-RU" sz="2000" b="1" dirty="0">
                <a:latin typeface="Arial" panose="020B0604020202020204" pitchFamily="34" charset="0"/>
                <a:cs typeface="Arial" panose="020B0604020202020204" pitchFamily="34" charset="0"/>
              </a:rPr>
              <a:t>(255)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без никакви сиви нюанси.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9E36F5C-163E-4179-8135-08710DEC0B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958" y="5039754"/>
            <a:ext cx="9283942" cy="8546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1D7603-2E70-470D-A0D4-B0199EF9BDD9}"/>
              </a:ext>
            </a:extLst>
          </p:cNvPr>
          <p:cNvSpPr txBox="1"/>
          <p:nvPr/>
        </p:nvSpPr>
        <p:spPr>
          <a:xfrm>
            <a:off x="10062755" y="4528831"/>
            <a:ext cx="1750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</a:rPr>
              <a:t>OTSU</a:t>
            </a:r>
          </a:p>
        </p:txBody>
      </p:sp>
    </p:spTree>
    <p:extLst>
      <p:ext uri="{BB962C8B-B14F-4D97-AF65-F5344CB8AC3E}">
        <p14:creationId xmlns:p14="http://schemas.microsoft.com/office/powerpoint/2010/main" val="977014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Анализ на съдържанието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F663528-6F48-4679-80D6-A9D362269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29/11/2025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48F1280-0C85-421E-BF0E-DB3DAF29F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88182" y="6356350"/>
            <a:ext cx="5422900" cy="365125"/>
          </a:xfrm>
        </p:spPr>
        <p:txBody>
          <a:bodyPr/>
          <a:lstStyle/>
          <a:p>
            <a:r>
              <a:rPr lang="bg-BG" sz="1200" dirty="0">
                <a:latin typeface="Century Gothic" panose="020B0502020202020204" pitchFamily="34" charset="0"/>
              </a:rPr>
              <a:t>Разпознаване на пътни знаци: Вариант Б (</a:t>
            </a:r>
            <a:r>
              <a:rPr lang="en-US" sz="1200" dirty="0">
                <a:latin typeface="Century Gothic" panose="020B0502020202020204" pitchFamily="34" charset="0"/>
              </a:rPr>
              <a:t>"STOP" </a:t>
            </a:r>
            <a:r>
              <a:rPr lang="bg-BG" sz="1200" dirty="0">
                <a:latin typeface="Century Gothic" panose="020B0502020202020204" pitchFamily="34" charset="0"/>
              </a:rPr>
              <a:t>и "Забранен вход")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7357B90-43D4-43A9-9C2B-156AED8FF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3CC556-FBAB-4698-9AC2-B606F0ACA6A7}"/>
              </a:ext>
            </a:extLst>
          </p:cNvPr>
          <p:cNvSpPr txBox="1"/>
          <p:nvPr/>
        </p:nvSpPr>
        <p:spPr>
          <a:xfrm>
            <a:off x="57150" y="2287957"/>
            <a:ext cx="1122654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285750">
              <a:buFont typeface="Arial" panose="020B0604020202020204" pitchFamily="34" charset="0"/>
              <a:buChar char="•"/>
            </a:pPr>
            <a:r>
              <a:rPr lang="ru-RU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Анализ на пикселното съотношение в централната ивица: 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Алгоритъмът сканира тази зона и преброява точното количество бели пиксели спрямо червените (фон):</a:t>
            </a: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1" indent="-285750">
              <a:buFont typeface="Courier New" panose="02070309020205020404" pitchFamily="49" charset="0"/>
              <a:buChar char="o"/>
            </a:pPr>
            <a:r>
              <a:rPr lang="ru-RU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Над 55% бяла зона: 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Това означава, че е засечена непрекъснатата плътна лента -&gt; знак RESTRICTED</a:t>
            </a:r>
            <a:r>
              <a:rPr lang="en-US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(R)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1" indent="-285750">
              <a:buFont typeface="Courier New" panose="02070309020205020404" pitchFamily="49" charset="0"/>
              <a:buChar char="o"/>
            </a:pPr>
            <a:r>
              <a:rPr lang="ru-RU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Под 55% бяла зона: 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Това означава, че бялото е по-малко заради червените паузи между буквите -&gt; знак STOP</a:t>
            </a:r>
            <a:r>
              <a:rPr lang="en-US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(S)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965039-BD43-4330-88E8-FBEC0061A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3113" y="4235607"/>
            <a:ext cx="3634011" cy="182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03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Финално</a:t>
            </a:r>
            <a:r>
              <a:rPr lang="bg-BG" dirty="0"/>
              <a:t> филтриране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F663528-6F48-4679-80D6-A9D362269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29/11/2025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48F1280-0C85-421E-BF0E-DB3DAF29F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3582" y="6350000"/>
            <a:ext cx="5372100" cy="365125"/>
          </a:xfrm>
        </p:spPr>
        <p:txBody>
          <a:bodyPr/>
          <a:lstStyle/>
          <a:p>
            <a:r>
              <a:rPr lang="bg-BG" sz="1200" dirty="0">
                <a:latin typeface="Century Gothic" panose="020B0502020202020204" pitchFamily="34" charset="0"/>
              </a:rPr>
              <a:t>Разпознаване на пътни знаци: Вариант Б (</a:t>
            </a:r>
            <a:r>
              <a:rPr lang="en-US" sz="1200" dirty="0">
                <a:latin typeface="Century Gothic" panose="020B0502020202020204" pitchFamily="34" charset="0"/>
              </a:rPr>
              <a:t>"STOP" </a:t>
            </a:r>
            <a:r>
              <a:rPr lang="bg-BG" sz="1200" dirty="0">
                <a:latin typeface="Century Gothic" panose="020B0502020202020204" pitchFamily="34" charset="0"/>
              </a:rPr>
              <a:t>и "Забранен вход")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7357B90-43D4-43A9-9C2B-156AED8FF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3CC556-FBAB-4698-9AC2-B606F0ACA6A7}"/>
              </a:ext>
            </a:extLst>
          </p:cNvPr>
          <p:cNvSpPr txBox="1"/>
          <p:nvPr/>
        </p:nvSpPr>
        <p:spPr>
          <a:xfrm>
            <a:off x="63500" y="2829349"/>
            <a:ext cx="733425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/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Проблем: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Алгоритъмът засича едновременно и целия знак, и детайлите вътре в него (напр. буквите "O" или "P").</a:t>
            </a:r>
          </a:p>
          <a:p>
            <a:pPr marL="457200"/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/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Решение: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За да предотвратим грешното засичане на вътрешни детайли (като буквите) като отделни знаци, сортираме намерените обекти по големина и автоматично премахваме всеки по-малък контур, който се намира вътре в по-голям.</a:t>
            </a:r>
            <a:endParaRPr lang="ru-RU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C85253-4D36-48DD-B035-9DFA18E1DA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" t="3241" r="-1"/>
          <a:stretch/>
        </p:blipFill>
        <p:spPr>
          <a:xfrm>
            <a:off x="7462885" y="2152650"/>
            <a:ext cx="4246262" cy="428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3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0D7697-8E53-4EA8-8CBB-9C19575257B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927DC71-2909-427C-BDB0-3E47E210151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F0A252-5923-47A2-A53A-F9BF729089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AccentBox presentation</Template>
  <TotalTime>240</TotalTime>
  <Words>1432</Words>
  <Application>Microsoft Office PowerPoint</Application>
  <PresentationFormat>Widescreen</PresentationFormat>
  <Paragraphs>117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Avenir Next LT Pro</vt:lpstr>
      <vt:lpstr>Calibri</vt:lpstr>
      <vt:lpstr>Century Gothic</vt:lpstr>
      <vt:lpstr>Courier New</vt:lpstr>
      <vt:lpstr>Google Sans Text</vt:lpstr>
      <vt:lpstr>AccentBoxVTI</vt:lpstr>
      <vt:lpstr>Разпознаване на пътни знаци: Вариант Б ("STOP" и "Забранен вход")</vt:lpstr>
      <vt:lpstr>Архитектура на решението</vt:lpstr>
      <vt:lpstr>Нормализация и Пре-процесинг</vt:lpstr>
      <vt:lpstr>Резултат от маскирането</vt:lpstr>
      <vt:lpstr>Геометрична селекция</vt:lpstr>
      <vt:lpstr>Анализ на съдържанието - 1</vt:lpstr>
      <vt:lpstr>Анализ на съдържанието - 2</vt:lpstr>
      <vt:lpstr>Анализ на съдържанието - 3</vt:lpstr>
      <vt:lpstr>Финално филтриране</vt:lpstr>
      <vt:lpstr>Резултат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Разпознаване на пътни знаци: Вариант Б ("STOP" и "Забранен вход")</dc:title>
  <dc:creator>Emr3</dc:creator>
  <cp:lastModifiedBy>Emr3</cp:lastModifiedBy>
  <cp:revision>62</cp:revision>
  <dcterms:created xsi:type="dcterms:W3CDTF">2025-11-23T20:43:59Z</dcterms:created>
  <dcterms:modified xsi:type="dcterms:W3CDTF">2025-11-24T00:53:37Z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